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4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949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64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71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67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55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9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65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84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4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46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52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00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6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87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6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268400" y="2777125"/>
            <a:ext cx="589500" cy="2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257" y="481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Lava Flows and Yardangs on Mars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62400" y="238082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Presenter: Jade Bowers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Project Advisor: Christopher Hamilton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Lunar and Planetary Laboratory, University of Arizona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NASA Space Grant Consortium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University of Arizona, Tucson, Arizona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April 16, 2016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r="11182" b="1497"/>
          <a:stretch/>
        </p:blipFill>
        <p:spPr>
          <a:xfrm>
            <a:off x="95975" y="3900975"/>
            <a:ext cx="1142275" cy="10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062" y="3859450"/>
            <a:ext cx="12858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5650" y="3754675"/>
            <a:ext cx="7620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Shape 196"/>
          <p:cNvGrpSpPr/>
          <p:nvPr/>
        </p:nvGrpSpPr>
        <p:grpSpPr>
          <a:xfrm>
            <a:off x="0" y="0"/>
            <a:ext cx="4286400" cy="5143500"/>
            <a:chOff x="0" y="0"/>
            <a:chExt cx="4286400" cy="5143500"/>
          </a:xfrm>
        </p:grpSpPr>
        <p:cxnSp>
          <p:nvCxnSpPr>
            <p:cNvPr id="197" name="Shape 197"/>
            <p:cNvCxnSpPr/>
            <p:nvPr/>
          </p:nvCxnSpPr>
          <p:spPr>
            <a:xfrm>
              <a:off x="2310825" y="1274050"/>
              <a:ext cx="381000" cy="38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198" name="Shape 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54397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/>
            <p:nvPr/>
          </p:nvSpPr>
          <p:spPr>
            <a:xfrm>
              <a:off x="666468" y="18500"/>
              <a:ext cx="2942425" cy="5124050"/>
            </a:xfrm>
            <a:custGeom>
              <a:avLst/>
              <a:gdLst/>
              <a:ahLst/>
              <a:cxnLst/>
              <a:rect l="0" t="0" r="0" b="0"/>
              <a:pathLst>
                <a:path w="117697" h="204962" extrusionOk="0">
                  <a:moveTo>
                    <a:pt x="16578" y="0"/>
                  </a:moveTo>
                  <a:cubicBezTo>
                    <a:pt x="17485" y="2398"/>
                    <a:pt x="20077" y="10695"/>
                    <a:pt x="22022" y="14390"/>
                  </a:cubicBezTo>
                  <a:cubicBezTo>
                    <a:pt x="23966" y="18084"/>
                    <a:pt x="28374" y="20678"/>
                    <a:pt x="28245" y="22169"/>
                  </a:cubicBezTo>
                  <a:cubicBezTo>
                    <a:pt x="28115" y="23659"/>
                    <a:pt x="22735" y="21390"/>
                    <a:pt x="21245" y="23335"/>
                  </a:cubicBezTo>
                  <a:cubicBezTo>
                    <a:pt x="19754" y="25279"/>
                    <a:pt x="18911" y="29817"/>
                    <a:pt x="19300" y="33836"/>
                  </a:cubicBezTo>
                  <a:cubicBezTo>
                    <a:pt x="19688" y="37855"/>
                    <a:pt x="24550" y="45893"/>
                    <a:pt x="23578" y="47449"/>
                  </a:cubicBezTo>
                  <a:cubicBezTo>
                    <a:pt x="22605" y="49004"/>
                    <a:pt x="16577" y="43364"/>
                    <a:pt x="13466" y="43170"/>
                  </a:cubicBezTo>
                  <a:cubicBezTo>
                    <a:pt x="10354" y="42975"/>
                    <a:pt x="7113" y="44596"/>
                    <a:pt x="4910" y="46282"/>
                  </a:cubicBezTo>
                  <a:cubicBezTo>
                    <a:pt x="2706" y="47967"/>
                    <a:pt x="696" y="50235"/>
                    <a:pt x="243" y="53282"/>
                  </a:cubicBezTo>
                  <a:cubicBezTo>
                    <a:pt x="-210" y="56328"/>
                    <a:pt x="177" y="61644"/>
                    <a:pt x="2187" y="64561"/>
                  </a:cubicBezTo>
                  <a:cubicBezTo>
                    <a:pt x="4196" y="67478"/>
                    <a:pt x="9252" y="68969"/>
                    <a:pt x="12299" y="70784"/>
                  </a:cubicBezTo>
                  <a:cubicBezTo>
                    <a:pt x="15345" y="72599"/>
                    <a:pt x="18327" y="73700"/>
                    <a:pt x="20467" y="75451"/>
                  </a:cubicBezTo>
                  <a:cubicBezTo>
                    <a:pt x="22606" y="77201"/>
                    <a:pt x="24810" y="79794"/>
                    <a:pt x="25134" y="81285"/>
                  </a:cubicBezTo>
                  <a:cubicBezTo>
                    <a:pt x="25458" y="82775"/>
                    <a:pt x="23642" y="83812"/>
                    <a:pt x="22411" y="84396"/>
                  </a:cubicBezTo>
                  <a:cubicBezTo>
                    <a:pt x="21179" y="84979"/>
                    <a:pt x="19234" y="84655"/>
                    <a:pt x="17744" y="84785"/>
                  </a:cubicBezTo>
                  <a:cubicBezTo>
                    <a:pt x="16253" y="84914"/>
                    <a:pt x="14503" y="84396"/>
                    <a:pt x="13466" y="85174"/>
                  </a:cubicBezTo>
                  <a:cubicBezTo>
                    <a:pt x="12429" y="85951"/>
                    <a:pt x="12364" y="88285"/>
                    <a:pt x="11522" y="89452"/>
                  </a:cubicBezTo>
                  <a:cubicBezTo>
                    <a:pt x="10679" y="90618"/>
                    <a:pt x="9058" y="91008"/>
                    <a:pt x="8410" y="92175"/>
                  </a:cubicBezTo>
                  <a:cubicBezTo>
                    <a:pt x="7761" y="93341"/>
                    <a:pt x="5168" y="93212"/>
                    <a:pt x="7632" y="96453"/>
                  </a:cubicBezTo>
                  <a:cubicBezTo>
                    <a:pt x="10095" y="99694"/>
                    <a:pt x="19623" y="107861"/>
                    <a:pt x="23189" y="111621"/>
                  </a:cubicBezTo>
                  <a:cubicBezTo>
                    <a:pt x="26754" y="115380"/>
                    <a:pt x="26819" y="117389"/>
                    <a:pt x="29023" y="119010"/>
                  </a:cubicBezTo>
                  <a:cubicBezTo>
                    <a:pt x="31227" y="120630"/>
                    <a:pt x="34533" y="119982"/>
                    <a:pt x="36413" y="121344"/>
                  </a:cubicBezTo>
                  <a:cubicBezTo>
                    <a:pt x="38292" y="122705"/>
                    <a:pt x="37709" y="124326"/>
                    <a:pt x="40302" y="127178"/>
                  </a:cubicBezTo>
                  <a:cubicBezTo>
                    <a:pt x="42894" y="130030"/>
                    <a:pt x="48210" y="135409"/>
                    <a:pt x="51970" y="138456"/>
                  </a:cubicBezTo>
                  <a:cubicBezTo>
                    <a:pt x="55729" y="141502"/>
                    <a:pt x="60655" y="142929"/>
                    <a:pt x="62859" y="145457"/>
                  </a:cubicBezTo>
                  <a:cubicBezTo>
                    <a:pt x="65062" y="147985"/>
                    <a:pt x="64674" y="150512"/>
                    <a:pt x="65193" y="153624"/>
                  </a:cubicBezTo>
                  <a:cubicBezTo>
                    <a:pt x="65711" y="156735"/>
                    <a:pt x="64480" y="161143"/>
                    <a:pt x="65971" y="164125"/>
                  </a:cubicBezTo>
                  <a:cubicBezTo>
                    <a:pt x="67461" y="167106"/>
                    <a:pt x="71221" y="169181"/>
                    <a:pt x="74138" y="171515"/>
                  </a:cubicBezTo>
                  <a:cubicBezTo>
                    <a:pt x="77054" y="173848"/>
                    <a:pt x="79518" y="175728"/>
                    <a:pt x="83472" y="178127"/>
                  </a:cubicBezTo>
                  <a:cubicBezTo>
                    <a:pt x="87426" y="180525"/>
                    <a:pt x="93454" y="182728"/>
                    <a:pt x="97862" y="185905"/>
                  </a:cubicBezTo>
                  <a:cubicBezTo>
                    <a:pt x="102269" y="189081"/>
                    <a:pt x="106613" y="194007"/>
                    <a:pt x="109919" y="197184"/>
                  </a:cubicBezTo>
                  <a:cubicBezTo>
                    <a:pt x="113224" y="200360"/>
                    <a:pt x="116400" y="203665"/>
                    <a:pt x="117697" y="204962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0" name="Shape 200"/>
            <p:cNvSpPr txBox="1"/>
            <p:nvPr/>
          </p:nvSpPr>
          <p:spPr>
            <a:xfrm>
              <a:off x="319925" y="4176775"/>
              <a:ext cx="11667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AVFL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3119700" y="1810900"/>
              <a:ext cx="11667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MFF</a:t>
              </a:r>
            </a:p>
          </p:txBody>
        </p:sp>
        <p:cxnSp>
          <p:nvCxnSpPr>
            <p:cNvPr id="202" name="Shape 202"/>
            <p:cNvCxnSpPr/>
            <p:nvPr/>
          </p:nvCxnSpPr>
          <p:spPr>
            <a:xfrm>
              <a:off x="263075" y="5023950"/>
              <a:ext cx="882000" cy="102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3" name="Shape 203"/>
            <p:cNvSpPr txBox="1"/>
            <p:nvPr/>
          </p:nvSpPr>
          <p:spPr>
            <a:xfrm>
              <a:off x="526160" y="4691725"/>
              <a:ext cx="754229" cy="1227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 dirty="0"/>
                <a:t>1 km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543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19925" y="4176775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AVFL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119700" y="1810900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MFF</a:t>
            </a:r>
          </a:p>
        </p:txBody>
      </p:sp>
      <p:sp>
        <p:nvSpPr>
          <p:cNvPr id="216" name="Shape 216"/>
          <p:cNvSpPr/>
          <p:nvPr/>
        </p:nvSpPr>
        <p:spPr>
          <a:xfrm>
            <a:off x="9005125" y="0"/>
            <a:ext cx="1311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68288" y="7950"/>
            <a:ext cx="2940600" cy="5134600"/>
          </a:xfrm>
          <a:custGeom>
            <a:avLst/>
            <a:gdLst/>
            <a:ahLst/>
            <a:cxnLst/>
            <a:rect l="0" t="0" r="0" b="0"/>
            <a:pathLst>
              <a:path w="117624" h="205384" extrusionOk="0">
                <a:moveTo>
                  <a:pt x="16448" y="0"/>
                </a:moveTo>
                <a:cubicBezTo>
                  <a:pt x="17364" y="2468"/>
                  <a:pt x="19995" y="11046"/>
                  <a:pt x="21949" y="14812"/>
                </a:cubicBezTo>
                <a:cubicBezTo>
                  <a:pt x="23903" y="18577"/>
                  <a:pt x="28301" y="21100"/>
                  <a:pt x="28172" y="22591"/>
                </a:cubicBezTo>
                <a:cubicBezTo>
                  <a:pt x="28042" y="24081"/>
                  <a:pt x="22662" y="21812"/>
                  <a:pt x="21172" y="23757"/>
                </a:cubicBezTo>
                <a:cubicBezTo>
                  <a:pt x="19681" y="25701"/>
                  <a:pt x="18838" y="30239"/>
                  <a:pt x="19227" y="34258"/>
                </a:cubicBezTo>
                <a:cubicBezTo>
                  <a:pt x="19615" y="38277"/>
                  <a:pt x="24477" y="46315"/>
                  <a:pt x="23505" y="47871"/>
                </a:cubicBezTo>
                <a:cubicBezTo>
                  <a:pt x="22532" y="49426"/>
                  <a:pt x="16504" y="43786"/>
                  <a:pt x="13393" y="43592"/>
                </a:cubicBezTo>
                <a:cubicBezTo>
                  <a:pt x="10281" y="43397"/>
                  <a:pt x="7040" y="45018"/>
                  <a:pt x="4837" y="46704"/>
                </a:cubicBezTo>
                <a:cubicBezTo>
                  <a:pt x="2633" y="48389"/>
                  <a:pt x="623" y="50657"/>
                  <a:pt x="170" y="53704"/>
                </a:cubicBezTo>
                <a:cubicBezTo>
                  <a:pt x="-283" y="56750"/>
                  <a:pt x="104" y="62066"/>
                  <a:pt x="2114" y="64983"/>
                </a:cubicBezTo>
                <a:cubicBezTo>
                  <a:pt x="4123" y="67900"/>
                  <a:pt x="9179" y="69391"/>
                  <a:pt x="12226" y="71206"/>
                </a:cubicBezTo>
                <a:cubicBezTo>
                  <a:pt x="15272" y="73021"/>
                  <a:pt x="18254" y="74122"/>
                  <a:pt x="20394" y="75873"/>
                </a:cubicBezTo>
                <a:cubicBezTo>
                  <a:pt x="22533" y="77623"/>
                  <a:pt x="24737" y="80216"/>
                  <a:pt x="25061" y="81707"/>
                </a:cubicBezTo>
                <a:cubicBezTo>
                  <a:pt x="25385" y="83197"/>
                  <a:pt x="23569" y="84234"/>
                  <a:pt x="22338" y="84818"/>
                </a:cubicBezTo>
                <a:cubicBezTo>
                  <a:pt x="21106" y="85401"/>
                  <a:pt x="19161" y="85077"/>
                  <a:pt x="17671" y="85207"/>
                </a:cubicBezTo>
                <a:cubicBezTo>
                  <a:pt x="16180" y="85336"/>
                  <a:pt x="14430" y="84818"/>
                  <a:pt x="13393" y="85596"/>
                </a:cubicBezTo>
                <a:cubicBezTo>
                  <a:pt x="12356" y="86373"/>
                  <a:pt x="12291" y="88707"/>
                  <a:pt x="11449" y="89874"/>
                </a:cubicBezTo>
                <a:cubicBezTo>
                  <a:pt x="10606" y="91040"/>
                  <a:pt x="8985" y="91430"/>
                  <a:pt x="8337" y="92597"/>
                </a:cubicBezTo>
                <a:cubicBezTo>
                  <a:pt x="7688" y="93763"/>
                  <a:pt x="5095" y="93634"/>
                  <a:pt x="7559" y="96875"/>
                </a:cubicBezTo>
                <a:cubicBezTo>
                  <a:pt x="10022" y="100116"/>
                  <a:pt x="19550" y="108283"/>
                  <a:pt x="23116" y="112043"/>
                </a:cubicBezTo>
                <a:cubicBezTo>
                  <a:pt x="26681" y="115802"/>
                  <a:pt x="26746" y="117811"/>
                  <a:pt x="28950" y="119432"/>
                </a:cubicBezTo>
                <a:cubicBezTo>
                  <a:pt x="31154" y="121052"/>
                  <a:pt x="34460" y="120404"/>
                  <a:pt x="36340" y="121766"/>
                </a:cubicBezTo>
                <a:cubicBezTo>
                  <a:pt x="38219" y="123127"/>
                  <a:pt x="37636" y="124748"/>
                  <a:pt x="40229" y="127600"/>
                </a:cubicBezTo>
                <a:cubicBezTo>
                  <a:pt x="42821" y="130452"/>
                  <a:pt x="48137" y="135831"/>
                  <a:pt x="51897" y="138878"/>
                </a:cubicBezTo>
                <a:cubicBezTo>
                  <a:pt x="55656" y="141924"/>
                  <a:pt x="60582" y="143351"/>
                  <a:pt x="62786" y="145879"/>
                </a:cubicBezTo>
                <a:cubicBezTo>
                  <a:pt x="64989" y="148407"/>
                  <a:pt x="64601" y="150934"/>
                  <a:pt x="65120" y="154046"/>
                </a:cubicBezTo>
                <a:cubicBezTo>
                  <a:pt x="65638" y="157157"/>
                  <a:pt x="64407" y="161565"/>
                  <a:pt x="65898" y="164547"/>
                </a:cubicBezTo>
                <a:cubicBezTo>
                  <a:pt x="67388" y="167528"/>
                  <a:pt x="71148" y="169603"/>
                  <a:pt x="74065" y="171937"/>
                </a:cubicBezTo>
                <a:cubicBezTo>
                  <a:pt x="76981" y="174270"/>
                  <a:pt x="79445" y="176150"/>
                  <a:pt x="83399" y="178549"/>
                </a:cubicBezTo>
                <a:cubicBezTo>
                  <a:pt x="87353" y="180947"/>
                  <a:pt x="93381" y="183150"/>
                  <a:pt x="97789" y="186327"/>
                </a:cubicBezTo>
                <a:cubicBezTo>
                  <a:pt x="102196" y="189503"/>
                  <a:pt x="106540" y="194429"/>
                  <a:pt x="109846" y="197606"/>
                </a:cubicBezTo>
                <a:cubicBezTo>
                  <a:pt x="113151" y="200782"/>
                  <a:pt x="116327" y="204087"/>
                  <a:pt x="117624" y="205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grpSp>
        <p:nvGrpSpPr>
          <p:cNvPr id="219" name="Shape 219"/>
          <p:cNvGrpSpPr/>
          <p:nvPr/>
        </p:nvGrpSpPr>
        <p:grpSpPr>
          <a:xfrm>
            <a:off x="4498033" y="0"/>
            <a:ext cx="4507081" cy="5143498"/>
            <a:chOff x="4636908" y="0"/>
            <a:chExt cx="4507081" cy="5143498"/>
          </a:xfrm>
        </p:grpSpPr>
        <p:pic>
          <p:nvPicPr>
            <p:cNvPr id="220" name="Shape 2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4636908" y="0"/>
              <a:ext cx="4507081" cy="514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/>
            <p:nvPr/>
          </p:nvSpPr>
          <p:spPr>
            <a:xfrm>
              <a:off x="5457053" y="7950"/>
              <a:ext cx="3103525" cy="5115925"/>
            </a:xfrm>
            <a:custGeom>
              <a:avLst/>
              <a:gdLst/>
              <a:ahLst/>
              <a:cxnLst/>
              <a:rect l="0" t="0" r="0" b="0"/>
              <a:pathLst>
                <a:path w="124141" h="204637" extrusionOk="0">
                  <a:moveTo>
                    <a:pt x="8254" y="0"/>
                  </a:moveTo>
                  <a:cubicBezTo>
                    <a:pt x="9471" y="2248"/>
                    <a:pt x="11977" y="9401"/>
                    <a:pt x="15557" y="13493"/>
                  </a:cubicBezTo>
                  <a:cubicBezTo>
                    <a:pt x="19137" y="17584"/>
                    <a:pt x="28602" y="22514"/>
                    <a:pt x="29734" y="24549"/>
                  </a:cubicBezTo>
                  <a:cubicBezTo>
                    <a:pt x="30865" y="26583"/>
                    <a:pt x="23919" y="23782"/>
                    <a:pt x="22346" y="25698"/>
                  </a:cubicBezTo>
                  <a:cubicBezTo>
                    <a:pt x="20772" y="27613"/>
                    <a:pt x="19882" y="32083"/>
                    <a:pt x="20293" y="36043"/>
                  </a:cubicBezTo>
                  <a:cubicBezTo>
                    <a:pt x="20703" y="40002"/>
                    <a:pt x="25834" y="47922"/>
                    <a:pt x="24808" y="49455"/>
                  </a:cubicBezTo>
                  <a:cubicBezTo>
                    <a:pt x="23781" y="50987"/>
                    <a:pt x="17419" y="45430"/>
                    <a:pt x="14136" y="45239"/>
                  </a:cubicBezTo>
                  <a:cubicBezTo>
                    <a:pt x="10852" y="45047"/>
                    <a:pt x="7432" y="46644"/>
                    <a:pt x="5106" y="48305"/>
                  </a:cubicBezTo>
                  <a:cubicBezTo>
                    <a:pt x="2780" y="49965"/>
                    <a:pt x="659" y="52199"/>
                    <a:pt x="180" y="55201"/>
                  </a:cubicBezTo>
                  <a:cubicBezTo>
                    <a:pt x="-299" y="58202"/>
                    <a:pt x="111" y="63439"/>
                    <a:pt x="2232" y="66313"/>
                  </a:cubicBezTo>
                  <a:cubicBezTo>
                    <a:pt x="4352" y="69186"/>
                    <a:pt x="9466" y="70743"/>
                    <a:pt x="12904" y="72444"/>
                  </a:cubicBezTo>
                  <a:cubicBezTo>
                    <a:pt x="16341" y="74144"/>
                    <a:pt x="20601" y="74792"/>
                    <a:pt x="22859" y="76517"/>
                  </a:cubicBezTo>
                  <a:cubicBezTo>
                    <a:pt x="25116" y="78241"/>
                    <a:pt x="26330" y="81233"/>
                    <a:pt x="26450" y="82790"/>
                  </a:cubicBezTo>
                  <a:cubicBezTo>
                    <a:pt x="26569" y="84346"/>
                    <a:pt x="24863" y="85127"/>
                    <a:pt x="23577" y="85855"/>
                  </a:cubicBezTo>
                  <a:cubicBezTo>
                    <a:pt x="22290" y="86582"/>
                    <a:pt x="20305" y="87025"/>
                    <a:pt x="18732" y="87153"/>
                  </a:cubicBezTo>
                  <a:cubicBezTo>
                    <a:pt x="17158" y="87280"/>
                    <a:pt x="15088" y="86012"/>
                    <a:pt x="14136" y="86621"/>
                  </a:cubicBezTo>
                  <a:cubicBezTo>
                    <a:pt x="13183" y="87229"/>
                    <a:pt x="13706" y="89181"/>
                    <a:pt x="13017" y="90805"/>
                  </a:cubicBezTo>
                  <a:cubicBezTo>
                    <a:pt x="12327" y="92428"/>
                    <a:pt x="10450" y="94800"/>
                    <a:pt x="10001" y="96361"/>
                  </a:cubicBezTo>
                  <a:cubicBezTo>
                    <a:pt x="9551" y="97922"/>
                    <a:pt x="8254" y="97948"/>
                    <a:pt x="10318" y="100171"/>
                  </a:cubicBezTo>
                  <a:cubicBezTo>
                    <a:pt x="12381" y="102393"/>
                    <a:pt x="19010" y="106398"/>
                    <a:pt x="22383" y="109696"/>
                  </a:cubicBezTo>
                  <a:cubicBezTo>
                    <a:pt x="25755" y="112993"/>
                    <a:pt x="27893" y="117863"/>
                    <a:pt x="30555" y="119957"/>
                  </a:cubicBezTo>
                  <a:cubicBezTo>
                    <a:pt x="33216" y="122050"/>
                    <a:pt x="36370" y="120914"/>
                    <a:pt x="38354" y="122256"/>
                  </a:cubicBezTo>
                  <a:cubicBezTo>
                    <a:pt x="40338" y="123597"/>
                    <a:pt x="39722" y="125194"/>
                    <a:pt x="42459" y="128004"/>
                  </a:cubicBezTo>
                  <a:cubicBezTo>
                    <a:pt x="45195" y="130813"/>
                    <a:pt x="50805" y="136113"/>
                    <a:pt x="54773" y="139115"/>
                  </a:cubicBezTo>
                  <a:cubicBezTo>
                    <a:pt x="58740" y="142116"/>
                    <a:pt x="63939" y="143521"/>
                    <a:pt x="66265" y="146012"/>
                  </a:cubicBezTo>
                  <a:cubicBezTo>
                    <a:pt x="68591" y="148502"/>
                    <a:pt x="67628" y="151405"/>
                    <a:pt x="68729" y="154058"/>
                  </a:cubicBezTo>
                  <a:cubicBezTo>
                    <a:pt x="69829" y="156710"/>
                    <a:pt x="71144" y="159423"/>
                    <a:pt x="72866" y="161925"/>
                  </a:cubicBezTo>
                  <a:cubicBezTo>
                    <a:pt x="74587" y="164426"/>
                    <a:pt x="76411" y="166475"/>
                    <a:pt x="79057" y="169068"/>
                  </a:cubicBezTo>
                  <a:cubicBezTo>
                    <a:pt x="81702" y="171660"/>
                    <a:pt x="84715" y="174683"/>
                    <a:pt x="88741" y="177482"/>
                  </a:cubicBezTo>
                  <a:cubicBezTo>
                    <a:pt x="92766" y="180281"/>
                    <a:pt x="98676" y="182613"/>
                    <a:pt x="103208" y="185862"/>
                  </a:cubicBezTo>
                  <a:cubicBezTo>
                    <a:pt x="107740" y="189110"/>
                    <a:pt x="112444" y="193844"/>
                    <a:pt x="115933" y="196974"/>
                  </a:cubicBezTo>
                  <a:cubicBezTo>
                    <a:pt x="119421" y="200103"/>
                    <a:pt x="122773" y="203359"/>
                    <a:pt x="124141" y="204637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22" name="Shape 222"/>
            <p:cNvSpPr txBox="1"/>
            <p:nvPr/>
          </p:nvSpPr>
          <p:spPr>
            <a:xfrm>
              <a:off x="5212125" y="4176775"/>
              <a:ext cx="11667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AVFL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7031600" y="1810900"/>
              <a:ext cx="11667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MFF</a:t>
              </a:r>
            </a:p>
          </p:txBody>
        </p:sp>
      </p:grpSp>
      <p:cxnSp>
        <p:nvCxnSpPr>
          <p:cNvPr id="21" name="Shape 202"/>
          <p:cNvCxnSpPr/>
          <p:nvPr/>
        </p:nvCxnSpPr>
        <p:spPr>
          <a:xfrm>
            <a:off x="263075" y="5023950"/>
            <a:ext cx="882000" cy="10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Shape 203"/>
          <p:cNvSpPr txBox="1"/>
          <p:nvPr/>
        </p:nvSpPr>
        <p:spPr>
          <a:xfrm>
            <a:off x="526160" y="4691725"/>
            <a:ext cx="754229" cy="12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1 km</a:t>
            </a:r>
          </a:p>
        </p:txBody>
      </p:sp>
      <p:cxnSp>
        <p:nvCxnSpPr>
          <p:cNvPr id="23" name="Shape 202"/>
          <p:cNvCxnSpPr/>
          <p:nvPr/>
        </p:nvCxnSpPr>
        <p:spPr>
          <a:xfrm>
            <a:off x="4810154" y="5039075"/>
            <a:ext cx="882000" cy="10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03"/>
          <p:cNvSpPr txBox="1"/>
          <p:nvPr/>
        </p:nvSpPr>
        <p:spPr>
          <a:xfrm>
            <a:off x="5073239" y="4706850"/>
            <a:ext cx="754229" cy="12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1 km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r="4452"/>
          <a:stretch/>
        </p:blipFill>
        <p:spPr>
          <a:xfrm rot="10800000">
            <a:off x="4511600" y="9712"/>
            <a:ext cx="4632402" cy="512407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775"/>
            <a:ext cx="42543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5207462" y="28750"/>
            <a:ext cx="3959925" cy="5000375"/>
          </a:xfrm>
          <a:custGeom>
            <a:avLst/>
            <a:gdLst/>
            <a:ahLst/>
            <a:cxnLst/>
            <a:rect l="0" t="0" r="0" b="0"/>
            <a:pathLst>
              <a:path w="158397" h="200015" extrusionOk="0">
                <a:moveTo>
                  <a:pt x="7236" y="0"/>
                </a:moveTo>
                <a:cubicBezTo>
                  <a:pt x="8967" y="2917"/>
                  <a:pt x="14626" y="13402"/>
                  <a:pt x="17625" y="17507"/>
                </a:cubicBezTo>
                <a:cubicBezTo>
                  <a:pt x="20624" y="21611"/>
                  <a:pt x="25163" y="23078"/>
                  <a:pt x="25230" y="24627"/>
                </a:cubicBezTo>
                <a:cubicBezTo>
                  <a:pt x="25296" y="26175"/>
                  <a:pt x="19328" y="24594"/>
                  <a:pt x="18024" y="26798"/>
                </a:cubicBezTo>
                <a:cubicBezTo>
                  <a:pt x="16720" y="29001"/>
                  <a:pt x="16450" y="33777"/>
                  <a:pt x="17406" y="37849"/>
                </a:cubicBezTo>
                <a:cubicBezTo>
                  <a:pt x="18361" y="41920"/>
                  <a:pt x="24569" y="49496"/>
                  <a:pt x="23758" y="51229"/>
                </a:cubicBezTo>
                <a:cubicBezTo>
                  <a:pt x="22946" y="52961"/>
                  <a:pt x="15837" y="48010"/>
                  <a:pt x="12538" y="48244"/>
                </a:cubicBezTo>
                <a:cubicBezTo>
                  <a:pt x="9238" y="48477"/>
                  <a:pt x="6050" y="50593"/>
                  <a:pt x="3961" y="52630"/>
                </a:cubicBezTo>
                <a:cubicBezTo>
                  <a:pt x="1871" y="54666"/>
                  <a:pt x="66" y="57274"/>
                  <a:pt x="3" y="60465"/>
                </a:cubicBezTo>
                <a:cubicBezTo>
                  <a:pt x="-60" y="63655"/>
                  <a:pt x="1071" y="69059"/>
                  <a:pt x="3582" y="71774"/>
                </a:cubicBezTo>
                <a:cubicBezTo>
                  <a:pt x="6092" y="74489"/>
                  <a:pt x="11614" y="75315"/>
                  <a:pt x="15066" y="76755"/>
                </a:cubicBezTo>
                <a:cubicBezTo>
                  <a:pt x="18518" y="78194"/>
                  <a:pt x="21805" y="78910"/>
                  <a:pt x="24294" y="80409"/>
                </a:cubicBezTo>
                <a:cubicBezTo>
                  <a:pt x="26782" y="81908"/>
                  <a:pt x="29453" y="84263"/>
                  <a:pt x="29997" y="85749"/>
                </a:cubicBezTo>
                <a:cubicBezTo>
                  <a:pt x="30540" y="87234"/>
                  <a:pt x="28771" y="88550"/>
                  <a:pt x="27555" y="89321"/>
                </a:cubicBezTo>
                <a:cubicBezTo>
                  <a:pt x="26338" y="90091"/>
                  <a:pt x="24248" y="90029"/>
                  <a:pt x="22698" y="90370"/>
                </a:cubicBezTo>
                <a:cubicBezTo>
                  <a:pt x="21147" y="90710"/>
                  <a:pt x="19236" y="90422"/>
                  <a:pt x="18251" y="91365"/>
                </a:cubicBezTo>
                <a:cubicBezTo>
                  <a:pt x="17266" y="92308"/>
                  <a:pt x="17515" y="94712"/>
                  <a:pt x="16788" y="96028"/>
                </a:cubicBezTo>
                <a:cubicBezTo>
                  <a:pt x="16060" y="97343"/>
                  <a:pt x="14407" y="97968"/>
                  <a:pt x="13884" y="99256"/>
                </a:cubicBezTo>
                <a:cubicBezTo>
                  <a:pt x="13360" y="100544"/>
                  <a:pt x="10615" y="100771"/>
                  <a:pt x="13647" y="103756"/>
                </a:cubicBezTo>
                <a:cubicBezTo>
                  <a:pt x="16679" y="106740"/>
                  <a:pt x="27814" y="113798"/>
                  <a:pt x="32076" y="117162"/>
                </a:cubicBezTo>
                <a:cubicBezTo>
                  <a:pt x="36338" y="120525"/>
                  <a:pt x="36680" y="122579"/>
                  <a:pt x="39219" y="123936"/>
                </a:cubicBezTo>
                <a:cubicBezTo>
                  <a:pt x="41758" y="125292"/>
                  <a:pt x="45147" y="124167"/>
                  <a:pt x="47310" y="125303"/>
                </a:cubicBezTo>
                <a:cubicBezTo>
                  <a:pt x="49472" y="126438"/>
                  <a:pt x="49079" y="128184"/>
                  <a:pt x="52195" y="130751"/>
                </a:cubicBezTo>
                <a:cubicBezTo>
                  <a:pt x="55310" y="133318"/>
                  <a:pt x="61633" y="138100"/>
                  <a:pt x="66003" y="140705"/>
                </a:cubicBezTo>
                <a:cubicBezTo>
                  <a:pt x="70372" y="143309"/>
                  <a:pt x="75748" y="144087"/>
                  <a:pt x="78411" y="146376"/>
                </a:cubicBezTo>
                <a:cubicBezTo>
                  <a:pt x="81073" y="148664"/>
                  <a:pt x="81008" y="151314"/>
                  <a:pt x="81977" y="154436"/>
                </a:cubicBezTo>
                <a:cubicBezTo>
                  <a:pt x="82945" y="157558"/>
                  <a:pt x="82249" y="162254"/>
                  <a:pt x="84223" y="165108"/>
                </a:cubicBezTo>
                <a:cubicBezTo>
                  <a:pt x="86196" y="167961"/>
                  <a:pt x="90434" y="169567"/>
                  <a:pt x="93820" y="171557"/>
                </a:cubicBezTo>
                <a:cubicBezTo>
                  <a:pt x="97206" y="173546"/>
                  <a:pt x="100053" y="175134"/>
                  <a:pt x="104539" y="177046"/>
                </a:cubicBezTo>
                <a:cubicBezTo>
                  <a:pt x="109024" y="178957"/>
                  <a:pt x="115666" y="180381"/>
                  <a:pt x="120735" y="183028"/>
                </a:cubicBezTo>
                <a:cubicBezTo>
                  <a:pt x="125804" y="185675"/>
                  <a:pt x="128676" y="190096"/>
                  <a:pt x="134953" y="192928"/>
                </a:cubicBezTo>
                <a:cubicBezTo>
                  <a:pt x="141230" y="195759"/>
                  <a:pt x="154489" y="198833"/>
                  <a:pt x="158397" y="20001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36" name="Shape 236"/>
          <p:cNvSpPr txBox="1"/>
          <p:nvPr/>
        </p:nvSpPr>
        <p:spPr>
          <a:xfrm>
            <a:off x="319925" y="4176775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AVFL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119700" y="1810900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MFF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257175" y="4262125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AVFL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395975" y="1810900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MFF</a:t>
            </a:r>
          </a:p>
        </p:txBody>
      </p:sp>
      <p:sp>
        <p:nvSpPr>
          <p:cNvPr id="246" name="Shape 246"/>
          <p:cNvSpPr/>
          <p:nvPr/>
        </p:nvSpPr>
        <p:spPr>
          <a:xfrm>
            <a:off x="668288" y="7950"/>
            <a:ext cx="2940600" cy="5134600"/>
          </a:xfrm>
          <a:custGeom>
            <a:avLst/>
            <a:gdLst/>
            <a:ahLst/>
            <a:cxnLst/>
            <a:rect l="0" t="0" r="0" b="0"/>
            <a:pathLst>
              <a:path w="117624" h="205384" extrusionOk="0">
                <a:moveTo>
                  <a:pt x="16448" y="0"/>
                </a:moveTo>
                <a:cubicBezTo>
                  <a:pt x="17364" y="2468"/>
                  <a:pt x="19995" y="11046"/>
                  <a:pt x="21949" y="14812"/>
                </a:cubicBezTo>
                <a:cubicBezTo>
                  <a:pt x="23903" y="18577"/>
                  <a:pt x="28301" y="21100"/>
                  <a:pt x="28172" y="22591"/>
                </a:cubicBezTo>
                <a:cubicBezTo>
                  <a:pt x="28042" y="24081"/>
                  <a:pt x="22662" y="21812"/>
                  <a:pt x="21172" y="23757"/>
                </a:cubicBezTo>
                <a:cubicBezTo>
                  <a:pt x="19681" y="25701"/>
                  <a:pt x="18838" y="30239"/>
                  <a:pt x="19227" y="34258"/>
                </a:cubicBezTo>
                <a:cubicBezTo>
                  <a:pt x="19615" y="38277"/>
                  <a:pt x="24477" y="46315"/>
                  <a:pt x="23505" y="47871"/>
                </a:cubicBezTo>
                <a:cubicBezTo>
                  <a:pt x="22532" y="49426"/>
                  <a:pt x="16504" y="43786"/>
                  <a:pt x="13393" y="43592"/>
                </a:cubicBezTo>
                <a:cubicBezTo>
                  <a:pt x="10281" y="43397"/>
                  <a:pt x="7040" y="45018"/>
                  <a:pt x="4837" y="46704"/>
                </a:cubicBezTo>
                <a:cubicBezTo>
                  <a:pt x="2633" y="48389"/>
                  <a:pt x="623" y="50657"/>
                  <a:pt x="170" y="53704"/>
                </a:cubicBezTo>
                <a:cubicBezTo>
                  <a:pt x="-283" y="56750"/>
                  <a:pt x="104" y="62066"/>
                  <a:pt x="2114" y="64983"/>
                </a:cubicBezTo>
                <a:cubicBezTo>
                  <a:pt x="4123" y="67900"/>
                  <a:pt x="9179" y="69391"/>
                  <a:pt x="12226" y="71206"/>
                </a:cubicBezTo>
                <a:cubicBezTo>
                  <a:pt x="15272" y="73021"/>
                  <a:pt x="18254" y="74122"/>
                  <a:pt x="20394" y="75873"/>
                </a:cubicBezTo>
                <a:cubicBezTo>
                  <a:pt x="22533" y="77623"/>
                  <a:pt x="24737" y="80216"/>
                  <a:pt x="25061" y="81707"/>
                </a:cubicBezTo>
                <a:cubicBezTo>
                  <a:pt x="25385" y="83197"/>
                  <a:pt x="23569" y="84234"/>
                  <a:pt x="22338" y="84818"/>
                </a:cubicBezTo>
                <a:cubicBezTo>
                  <a:pt x="21106" y="85401"/>
                  <a:pt x="19161" y="85077"/>
                  <a:pt x="17671" y="85207"/>
                </a:cubicBezTo>
                <a:cubicBezTo>
                  <a:pt x="16180" y="85336"/>
                  <a:pt x="14430" y="84818"/>
                  <a:pt x="13393" y="85596"/>
                </a:cubicBezTo>
                <a:cubicBezTo>
                  <a:pt x="12356" y="86373"/>
                  <a:pt x="12291" y="88707"/>
                  <a:pt x="11449" y="89874"/>
                </a:cubicBezTo>
                <a:cubicBezTo>
                  <a:pt x="10606" y="91040"/>
                  <a:pt x="8985" y="91430"/>
                  <a:pt x="8337" y="92597"/>
                </a:cubicBezTo>
                <a:cubicBezTo>
                  <a:pt x="7688" y="93763"/>
                  <a:pt x="5095" y="93634"/>
                  <a:pt x="7559" y="96875"/>
                </a:cubicBezTo>
                <a:cubicBezTo>
                  <a:pt x="10022" y="100116"/>
                  <a:pt x="19550" y="108283"/>
                  <a:pt x="23116" y="112043"/>
                </a:cubicBezTo>
                <a:cubicBezTo>
                  <a:pt x="26681" y="115802"/>
                  <a:pt x="26746" y="117811"/>
                  <a:pt x="28950" y="119432"/>
                </a:cubicBezTo>
                <a:cubicBezTo>
                  <a:pt x="31154" y="121052"/>
                  <a:pt x="34460" y="120404"/>
                  <a:pt x="36340" y="121766"/>
                </a:cubicBezTo>
                <a:cubicBezTo>
                  <a:pt x="38219" y="123127"/>
                  <a:pt x="37636" y="124748"/>
                  <a:pt x="40229" y="127600"/>
                </a:cubicBezTo>
                <a:cubicBezTo>
                  <a:pt x="42821" y="130452"/>
                  <a:pt x="48137" y="135831"/>
                  <a:pt x="51897" y="138878"/>
                </a:cubicBezTo>
                <a:cubicBezTo>
                  <a:pt x="55656" y="141924"/>
                  <a:pt x="60582" y="143351"/>
                  <a:pt x="62786" y="145879"/>
                </a:cubicBezTo>
                <a:cubicBezTo>
                  <a:pt x="64989" y="148407"/>
                  <a:pt x="64601" y="150934"/>
                  <a:pt x="65120" y="154046"/>
                </a:cubicBezTo>
                <a:cubicBezTo>
                  <a:pt x="65638" y="157157"/>
                  <a:pt x="64407" y="161565"/>
                  <a:pt x="65898" y="164547"/>
                </a:cubicBezTo>
                <a:cubicBezTo>
                  <a:pt x="67388" y="167528"/>
                  <a:pt x="71148" y="169603"/>
                  <a:pt x="74065" y="171937"/>
                </a:cubicBezTo>
                <a:cubicBezTo>
                  <a:pt x="76981" y="174270"/>
                  <a:pt x="79445" y="176150"/>
                  <a:pt x="83399" y="178549"/>
                </a:cubicBezTo>
                <a:cubicBezTo>
                  <a:pt x="87353" y="180947"/>
                  <a:pt x="93381" y="183150"/>
                  <a:pt x="97789" y="186327"/>
                </a:cubicBezTo>
                <a:cubicBezTo>
                  <a:pt x="102196" y="189503"/>
                  <a:pt x="106540" y="194429"/>
                  <a:pt x="109846" y="197606"/>
                </a:cubicBezTo>
                <a:cubicBezTo>
                  <a:pt x="113151" y="200782"/>
                  <a:pt x="116327" y="204087"/>
                  <a:pt x="117624" y="20538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8" name="Shape 202"/>
          <p:cNvCxnSpPr/>
          <p:nvPr/>
        </p:nvCxnSpPr>
        <p:spPr>
          <a:xfrm>
            <a:off x="263075" y="5023950"/>
            <a:ext cx="882000" cy="10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" name="Shape 203"/>
          <p:cNvSpPr txBox="1"/>
          <p:nvPr/>
        </p:nvSpPr>
        <p:spPr>
          <a:xfrm>
            <a:off x="526160" y="4691725"/>
            <a:ext cx="754229" cy="12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1 km</a:t>
            </a:r>
          </a:p>
        </p:txBody>
      </p:sp>
      <p:cxnSp>
        <p:nvCxnSpPr>
          <p:cNvPr id="20" name="Shape 202"/>
          <p:cNvCxnSpPr/>
          <p:nvPr/>
        </p:nvCxnSpPr>
        <p:spPr>
          <a:xfrm>
            <a:off x="4717992" y="5014406"/>
            <a:ext cx="882000" cy="10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03"/>
          <p:cNvSpPr txBox="1"/>
          <p:nvPr/>
        </p:nvSpPr>
        <p:spPr>
          <a:xfrm>
            <a:off x="4981077" y="4682181"/>
            <a:ext cx="754229" cy="12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1 km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163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413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</a:t>
            </a:r>
            <a:r>
              <a:rPr lang="en-US" sz="2400" smtClean="0"/>
              <a:t>MFF </a:t>
            </a:r>
            <a:r>
              <a:rPr lang="en" sz="2400" smtClean="0"/>
              <a:t>is </a:t>
            </a:r>
            <a:r>
              <a:rPr lang="en" sz="2400" dirty="0"/>
              <a:t>likely a porous material </a:t>
            </a:r>
            <a:r>
              <a:rPr lang="en" sz="2400" dirty="0" smtClean="0"/>
              <a:t>that </a:t>
            </a:r>
            <a:r>
              <a:rPr lang="en" sz="2400" dirty="0"/>
              <a:t>allows for volatiles to infiltrate and move around the substrate.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" sz="2400" dirty="0" smtClean="0"/>
              <a:t>H</a:t>
            </a:r>
            <a:r>
              <a:rPr lang="en" sz="2400" baseline="-25000" dirty="0" smtClean="0"/>
              <a:t>2</a:t>
            </a:r>
            <a:r>
              <a:rPr lang="en" sz="2400" dirty="0" smtClean="0"/>
              <a:t>O </a:t>
            </a:r>
            <a:r>
              <a:rPr lang="en" sz="2400" dirty="0"/>
              <a:t>(liquid or solid) </a:t>
            </a:r>
            <a:r>
              <a:rPr lang="en-US" sz="2400" dirty="0" smtClean="0"/>
              <a:t>may not have been present within the MFF </a:t>
            </a:r>
            <a:r>
              <a:rPr lang="en" sz="2400" dirty="0" smtClean="0"/>
              <a:t>when </a:t>
            </a:r>
            <a:r>
              <a:rPr lang="en" sz="2400" dirty="0"/>
              <a:t>the yardangs </a:t>
            </a:r>
            <a:r>
              <a:rPr lang="en" sz="2400" dirty="0" smtClean="0"/>
              <a:t>formed; </a:t>
            </a:r>
            <a:r>
              <a:rPr lang="en" sz="2400" dirty="0"/>
              <a:t>however, a porous substrate could have hosted H</a:t>
            </a:r>
            <a:r>
              <a:rPr lang="en" sz="2400" baseline="-25000" dirty="0"/>
              <a:t>2</a:t>
            </a:r>
            <a:r>
              <a:rPr lang="en" sz="2400" dirty="0"/>
              <a:t>O at the time of the AVFL deposition.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F</a:t>
            </a:r>
            <a:r>
              <a:rPr lang="en" sz="2400" dirty="0" smtClean="0"/>
              <a:t>ormation </a:t>
            </a:r>
            <a:r>
              <a:rPr lang="en" sz="2400" dirty="0"/>
              <a:t>of VRCs above lava-mantled yardangs would point towards a </a:t>
            </a:r>
            <a:r>
              <a:rPr lang="en" sz="2400" dirty="0" smtClean="0"/>
              <a:t>recent change </a:t>
            </a:r>
            <a:r>
              <a:rPr lang="en" sz="2400" dirty="0"/>
              <a:t>in climate </a:t>
            </a:r>
            <a:r>
              <a:rPr lang="en-US" sz="2400" dirty="0" smtClean="0"/>
              <a:t>that favored the stability of </a:t>
            </a:r>
            <a:r>
              <a:rPr lang="en" sz="2400" dirty="0" smtClean="0"/>
              <a:t>pore-ice </a:t>
            </a:r>
            <a:r>
              <a:rPr lang="en" sz="2400" dirty="0"/>
              <a:t>within the yardang deposits </a:t>
            </a:r>
            <a:r>
              <a:rPr lang="en-US" sz="2400" dirty="0" smtClean="0"/>
              <a:t>at the time when they were buried by the AVFL approximately 5 to 20 Ma ago</a:t>
            </a:r>
            <a:r>
              <a:rPr lang="en" sz="2400" dirty="0" smtClean="0"/>
              <a:t>.</a:t>
            </a:r>
            <a:endParaRPr lang="en" sz="2400" dirty="0"/>
          </a:p>
        </p:txBody>
      </p:sp>
      <p:grpSp>
        <p:nvGrpSpPr>
          <p:cNvPr id="253" name="Shape 253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254" name="Shape 254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55" name="Shape 255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256" name="Shape 256"/>
              <p:cNvPicPr preferRelativeResize="0"/>
              <p:nvPr/>
            </p:nvPicPr>
            <p:blipFill rotWithShape="1">
              <a:blip r:embed="rId3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Shape 25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Shape 25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13850" y="967925"/>
            <a:ext cx="8618400" cy="39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/>
              <a:t>I would like to thank the NASA Space Grant Consortium for providing me with the opportunity to further advance my knowledge, skills, and abilities.  I am grateful for my advisor, Dr. Christopher Hamilton, as well as Dr. Leon Palafox and Dr. Stephen Scheidt. Lastly, I offer my deepest gratitude to all others who supported me during the completion of the project.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19500" y="3237775"/>
            <a:ext cx="9105000" cy="14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</a:p>
        </p:txBody>
      </p:sp>
      <p:grpSp>
        <p:nvGrpSpPr>
          <p:cNvPr id="266" name="Shape 266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267" name="Shape 267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68" name="Shape 268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269" name="Shape 269"/>
              <p:cNvPicPr preferRelativeResize="0"/>
              <p:nvPr/>
            </p:nvPicPr>
            <p:blipFill rotWithShape="1">
              <a:blip r:embed="rId3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0" name="Shape 27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Shape 27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951925" y="4443200"/>
            <a:ext cx="631200" cy="19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0" y="1188600"/>
            <a:ext cx="4601400" cy="395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Geologic </a:t>
            </a:r>
            <a:r>
              <a:rPr lang="en" sz="2400" dirty="0" smtClean="0"/>
              <a:t>features in the Elysium Planitia provide information on:</a:t>
            </a:r>
            <a:endParaRPr lang="en" sz="24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 smtClean="0"/>
              <a:t>Geologic unit </a:t>
            </a:r>
            <a:endParaRPr lang="en"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 smtClean="0"/>
              <a:t>Change in climate and stability of H</a:t>
            </a:r>
            <a:r>
              <a:rPr lang="en" sz="1800" baseline="-25000" dirty="0" smtClean="0"/>
              <a:t>2</a:t>
            </a:r>
            <a:r>
              <a:rPr lang="en" sz="1800" dirty="0" smtClean="0"/>
              <a:t>O </a:t>
            </a:r>
            <a:endParaRPr lang="en" sz="1800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100" dirty="0"/>
              <a:t>Methodology: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Geologic Mapping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Medusae Fossae Formation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Athabasca Valles Flood Lava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Convolutional Neural Networks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 smtClean="0"/>
              <a:t>Classification of features indicating lava-water interaction</a:t>
            </a:r>
            <a:endParaRPr lang="en" sz="1800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grpSp>
        <p:nvGrpSpPr>
          <p:cNvPr id="72" name="Shape 72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73" name="Shape 73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4" name="Shape 74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75" name="Shape 75"/>
              <p:cNvPicPr preferRelativeResize="0"/>
              <p:nvPr/>
            </p:nvPicPr>
            <p:blipFill rotWithShape="1">
              <a:blip r:embed="rId3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Shape 7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Shape 7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3550" y="1408417"/>
            <a:ext cx="4045200" cy="85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Geological Context</a:t>
            </a:r>
            <a:endParaRPr lang="en" dirty="0"/>
          </a:p>
        </p:txBody>
      </p:sp>
      <p:sp>
        <p:nvSpPr>
          <p:cNvPr id="83" name="Shape 83"/>
          <p:cNvSpPr/>
          <p:nvPr/>
        </p:nvSpPr>
        <p:spPr>
          <a:xfrm>
            <a:off x="4951925" y="4443200"/>
            <a:ext cx="631200" cy="19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86500" y="724200"/>
            <a:ext cx="45576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" sz="2000" dirty="0"/>
              <a:t>Correlation between presence of Volcanic Rootless Cones (VRCs) </a:t>
            </a:r>
            <a:r>
              <a:rPr lang="en" sz="2000" dirty="0" smtClean="0"/>
              <a:t>within </a:t>
            </a:r>
            <a:r>
              <a:rPr lang="en" sz="2000" dirty="0"/>
              <a:t>the Athabasca Valles Flood Lava (AVFL</a:t>
            </a:r>
            <a:r>
              <a:rPr lang="en" sz="2000" dirty="0" smtClean="0"/>
              <a:t>) and yardangs within the </a:t>
            </a:r>
            <a:r>
              <a:rPr lang="en" sz="2000" dirty="0"/>
              <a:t>Medusae Fossae Formation (MFF</a:t>
            </a:r>
            <a:r>
              <a:rPr lang="en" sz="2000" dirty="0" smtClean="0"/>
              <a:t>)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Insight into the stability of liquid water and ice on Mars and the evolution of its climate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grpSp>
        <p:nvGrpSpPr>
          <p:cNvPr id="85" name="Shape 85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86" name="Shape 86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87" name="Shape 87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88" name="Shape 88"/>
              <p:cNvPicPr preferRelativeResize="0"/>
              <p:nvPr/>
            </p:nvPicPr>
            <p:blipFill rotWithShape="1">
              <a:blip r:embed="rId3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Shape 8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Shape 9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 l="1117" b="4085"/>
          <a:stretch/>
        </p:blipFill>
        <p:spPr>
          <a:xfrm>
            <a:off x="303550" y="2333625"/>
            <a:ext cx="3932670" cy="250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118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Geological Context</a:t>
            </a:r>
            <a:endParaRPr lang="en" dirty="0"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1203" t="2631" r="15219" b="19034"/>
          <a:stretch/>
        </p:blipFill>
        <p:spPr>
          <a:xfrm>
            <a:off x="892062" y="776600"/>
            <a:ext cx="7359871" cy="427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99" name="Shape 99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01" name="Shape 101"/>
              <p:cNvPicPr preferRelativeResize="0"/>
              <p:nvPr/>
            </p:nvPicPr>
            <p:blipFill rotWithShape="1">
              <a:blip r:embed="rId4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Shape 10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Shape 10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04" name="Shape 104"/>
          <p:cNvCxnSpPr/>
          <p:nvPr/>
        </p:nvCxnSpPr>
        <p:spPr>
          <a:xfrm>
            <a:off x="1087275" y="4970350"/>
            <a:ext cx="756900" cy="1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5" name="Shape 105"/>
          <p:cNvSpPr txBox="1"/>
          <p:nvPr/>
        </p:nvSpPr>
        <p:spPr>
          <a:xfrm>
            <a:off x="1091260" y="4594731"/>
            <a:ext cx="1467556" cy="29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 smtClean="0">
                <a:solidFill>
                  <a:schemeClr val="tx1"/>
                </a:solidFill>
              </a:rPr>
              <a:t>16 km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826975" y="2514775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AVFL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208625" y="3161575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/>
              <a:t>MFF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592350" y="1062850"/>
            <a:ext cx="5883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MFF</a:t>
            </a:r>
          </a:p>
        </p:txBody>
      </p:sp>
      <p:cxnSp>
        <p:nvCxnSpPr>
          <p:cNvPr id="15" name="Shape 104"/>
          <p:cNvCxnSpPr/>
          <p:nvPr/>
        </p:nvCxnSpPr>
        <p:spPr>
          <a:xfrm>
            <a:off x="1802342" y="4970350"/>
            <a:ext cx="756900" cy="1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1466" t="2858" r="15221" b="19253"/>
          <a:stretch/>
        </p:blipFill>
        <p:spPr>
          <a:xfrm>
            <a:off x="771245" y="713850"/>
            <a:ext cx="7446751" cy="431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41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Medusae Fossae Formation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116" name="Shape 116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7" name="Shape 117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18" name="Shape 118"/>
              <p:cNvPicPr preferRelativeResize="0"/>
              <p:nvPr/>
            </p:nvPicPr>
            <p:blipFill rotWithShape="1">
              <a:blip r:embed="rId4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Shape 1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Shape 12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21" name="Shape 121"/>
          <p:cNvCxnSpPr/>
          <p:nvPr/>
        </p:nvCxnSpPr>
        <p:spPr>
          <a:xfrm>
            <a:off x="971000" y="4914375"/>
            <a:ext cx="594600" cy="1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968963" y="4545224"/>
            <a:ext cx="1274296" cy="224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FF"/>
                </a:solidFill>
              </a:rPr>
              <a:t>12 </a:t>
            </a:r>
            <a:r>
              <a:rPr lang="en" sz="1600" b="1" dirty="0">
                <a:solidFill>
                  <a:srgbClr val="FFFFFF"/>
                </a:solidFill>
              </a:rPr>
              <a:t>km</a:t>
            </a:r>
          </a:p>
        </p:txBody>
      </p:sp>
      <p:cxnSp>
        <p:nvCxnSpPr>
          <p:cNvPr id="12" name="Shape 121"/>
          <p:cNvCxnSpPr/>
          <p:nvPr/>
        </p:nvCxnSpPr>
        <p:spPr>
          <a:xfrm>
            <a:off x="1565600" y="4914375"/>
            <a:ext cx="594600" cy="12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4096610" y="747662"/>
            <a:ext cx="4906886" cy="4305916"/>
            <a:chOff x="3893375" y="442900"/>
            <a:chExt cx="4916227" cy="4264550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56975" y="442900"/>
              <a:ext cx="2552627" cy="42577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" name="Shape 129"/>
            <p:cNvGrpSpPr/>
            <p:nvPr/>
          </p:nvGrpSpPr>
          <p:grpSpPr>
            <a:xfrm>
              <a:off x="3893375" y="1251200"/>
              <a:ext cx="4513075" cy="3456250"/>
              <a:chOff x="3806225" y="1389650"/>
              <a:chExt cx="4513075" cy="3456250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7282750" y="1389650"/>
                <a:ext cx="1035900" cy="9525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31" name="Shape 131"/>
              <p:cNvCxnSpPr/>
              <p:nvPr/>
            </p:nvCxnSpPr>
            <p:spPr>
              <a:xfrm rot="10800000" flipH="1">
                <a:off x="3810600" y="1390250"/>
                <a:ext cx="3477600" cy="167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2" name="Shape 132"/>
              <p:cNvCxnSpPr/>
              <p:nvPr/>
            </p:nvCxnSpPr>
            <p:spPr>
              <a:xfrm rot="10800000" flipH="1">
                <a:off x="6693000" y="2340000"/>
                <a:ext cx="1626300" cy="2505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33" name="Shape 133"/>
              <p:cNvSpPr/>
              <p:nvPr/>
            </p:nvSpPr>
            <p:spPr>
              <a:xfrm>
                <a:off x="3806225" y="1556275"/>
                <a:ext cx="2886900" cy="32895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749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Yardangs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147" y="1725029"/>
            <a:ext cx="2881681" cy="332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25" y="1297299"/>
            <a:ext cx="3875620" cy="32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495779" y="4505024"/>
            <a:ext cx="2596444" cy="2927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600" dirty="0">
                <a:solidFill>
                  <a:srgbClr val="FFFFFF"/>
                </a:solidFill>
              </a:rPr>
              <a:t>(de Silva et al., 2010)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139" name="Shape 139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0" name="Shape 140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41" name="Shape 141"/>
              <p:cNvPicPr preferRelativeResize="0"/>
              <p:nvPr/>
            </p:nvPicPr>
            <p:blipFill rotWithShape="1">
              <a:blip r:embed="rId6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Shape 14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Shape 14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44" name="Shape 144"/>
          <p:cNvCxnSpPr/>
          <p:nvPr/>
        </p:nvCxnSpPr>
        <p:spPr>
          <a:xfrm>
            <a:off x="4216900" y="4924500"/>
            <a:ext cx="1569000" cy="87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4195704" y="4558309"/>
            <a:ext cx="1608666" cy="18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>
                <a:solidFill>
                  <a:srgbClr val="FFFFFF"/>
                </a:solidFill>
              </a:rPr>
              <a:t>1 km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Volcanic Rootless Cones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400" y="780875"/>
            <a:ext cx="3470782" cy="422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603" y="723625"/>
            <a:ext cx="3009971" cy="42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 rot="16200000">
            <a:off x="7215078" y="3873537"/>
            <a:ext cx="2217300" cy="2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FFFFFF"/>
                </a:solidFill>
              </a:rPr>
              <a:t>(Bruno et al., 2004)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157" name="Shape 157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8" name="Shape 158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59" name="Shape 159"/>
              <p:cNvPicPr preferRelativeResize="0"/>
              <p:nvPr/>
            </p:nvPicPr>
            <p:blipFill rotWithShape="1">
              <a:blip r:embed="rId5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Shape 16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Shape 16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2" name="Shape 162"/>
          <p:cNvGrpSpPr/>
          <p:nvPr/>
        </p:nvGrpSpPr>
        <p:grpSpPr>
          <a:xfrm>
            <a:off x="960425" y="4925250"/>
            <a:ext cx="508200" cy="0"/>
            <a:chOff x="3540125" y="5008575"/>
            <a:chExt cx="508200" cy="0"/>
          </a:xfrm>
        </p:grpSpPr>
        <p:cxnSp>
          <p:nvCxnSpPr>
            <p:cNvPr id="163" name="Shape 163"/>
            <p:cNvCxnSpPr/>
            <p:nvPr/>
          </p:nvCxnSpPr>
          <p:spPr>
            <a:xfrm>
              <a:off x="3540125" y="5008575"/>
              <a:ext cx="2541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3794225" y="5008575"/>
              <a:ext cx="2541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65" name="Shape 165"/>
          <p:cNvSpPr txBox="1"/>
          <p:nvPr/>
        </p:nvSpPr>
        <p:spPr>
          <a:xfrm>
            <a:off x="942905" y="4552896"/>
            <a:ext cx="1019874" cy="3248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FF"/>
                </a:solidFill>
              </a:rPr>
              <a:t>1.2 km</a:t>
            </a:r>
            <a:endParaRPr lang="en" sz="1600" b="1" dirty="0">
              <a:solidFill>
                <a:srgbClr val="FFFFFF"/>
              </a:solidFill>
            </a:endParaRPr>
          </a:p>
        </p:txBody>
      </p:sp>
      <p:grpSp>
        <p:nvGrpSpPr>
          <p:cNvPr id="16" name="Shape 162"/>
          <p:cNvGrpSpPr/>
          <p:nvPr/>
        </p:nvGrpSpPr>
        <p:grpSpPr>
          <a:xfrm>
            <a:off x="1468625" y="4925250"/>
            <a:ext cx="508200" cy="0"/>
            <a:chOff x="3540125" y="5008575"/>
            <a:chExt cx="508200" cy="0"/>
          </a:xfrm>
        </p:grpSpPr>
        <p:cxnSp>
          <p:nvCxnSpPr>
            <p:cNvPr id="17" name="Shape 163"/>
            <p:cNvCxnSpPr/>
            <p:nvPr/>
          </p:nvCxnSpPr>
          <p:spPr>
            <a:xfrm>
              <a:off x="3540125" y="5008575"/>
              <a:ext cx="2541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64"/>
            <p:cNvCxnSpPr/>
            <p:nvPr/>
          </p:nvCxnSpPr>
          <p:spPr>
            <a:xfrm>
              <a:off x="3794225" y="5008575"/>
              <a:ext cx="2541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107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Athabasca Valles Flood Lava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1834" r="566"/>
          <a:stretch/>
        </p:blipFill>
        <p:spPr>
          <a:xfrm>
            <a:off x="1206524" y="757449"/>
            <a:ext cx="6730950" cy="43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963075" y="2332600"/>
            <a:ext cx="2041800" cy="134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 rot="16200000">
            <a:off x="6863643" y="3918279"/>
            <a:ext cx="2217300" cy="2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FFFFFF"/>
                </a:solidFill>
              </a:rPr>
              <a:t>(Jaegar et al., 2010)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175" name="Shape 175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6" name="Shape 176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77" name="Shape 177"/>
              <p:cNvPicPr preferRelativeResize="0"/>
              <p:nvPr/>
            </p:nvPicPr>
            <p:blipFill rotWithShape="1">
              <a:blip r:embed="rId4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Shape 17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Shape 17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55425" y="107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Geologic Mapping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950" y="723624"/>
            <a:ext cx="6160725" cy="4353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Shape 186"/>
          <p:cNvGrpSpPr/>
          <p:nvPr/>
        </p:nvGrpSpPr>
        <p:grpSpPr>
          <a:xfrm>
            <a:off x="69042" y="81400"/>
            <a:ext cx="1380107" cy="571232"/>
            <a:chOff x="112142" y="158050"/>
            <a:chExt cx="1380107" cy="571232"/>
          </a:xfrm>
        </p:grpSpPr>
        <p:sp>
          <p:nvSpPr>
            <p:cNvPr id="187" name="Shape 187"/>
            <p:cNvSpPr/>
            <p:nvPr/>
          </p:nvSpPr>
          <p:spPr>
            <a:xfrm>
              <a:off x="119750" y="158050"/>
              <a:ext cx="1372500" cy="569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88" name="Shape 188"/>
            <p:cNvGrpSpPr/>
            <p:nvPr/>
          </p:nvGrpSpPr>
          <p:grpSpPr>
            <a:xfrm>
              <a:off x="112142" y="159519"/>
              <a:ext cx="1372632" cy="569763"/>
              <a:chOff x="67117" y="4503944"/>
              <a:chExt cx="1372632" cy="569763"/>
            </a:xfrm>
          </p:grpSpPr>
          <p:pic>
            <p:nvPicPr>
              <p:cNvPr id="189" name="Shape 189"/>
              <p:cNvPicPr preferRelativeResize="0"/>
              <p:nvPr/>
            </p:nvPicPr>
            <p:blipFill rotWithShape="1">
              <a:blip r:embed="rId4">
                <a:alphaModFix/>
              </a:blip>
              <a:srcRect r="9706"/>
              <a:stretch/>
            </p:blipFill>
            <p:spPr>
              <a:xfrm>
                <a:off x="956475" y="4573850"/>
                <a:ext cx="483274" cy="42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Shape 19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1246" y="4572856"/>
                <a:ext cx="535220" cy="428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Shape 19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7117" y="4503944"/>
                <a:ext cx="354131" cy="5697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" name="Shape 106"/>
          <p:cNvSpPr txBox="1"/>
          <p:nvPr/>
        </p:nvSpPr>
        <p:spPr>
          <a:xfrm>
            <a:off x="5984073" y="2016177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AVFL</a:t>
            </a:r>
          </a:p>
        </p:txBody>
      </p:sp>
      <p:sp>
        <p:nvSpPr>
          <p:cNvPr id="11" name="Shape 107"/>
          <p:cNvSpPr txBox="1"/>
          <p:nvPr/>
        </p:nvSpPr>
        <p:spPr>
          <a:xfrm>
            <a:off x="2996018" y="3678979"/>
            <a:ext cx="1166700" cy="5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/>
              <a:t>MFF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371</Words>
  <Application>Microsoft Office PowerPoint</Application>
  <PresentationFormat>On-screen Show (16:9)</PresentationFormat>
  <Paragraphs>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Average</vt:lpstr>
      <vt:lpstr>Oswald</vt:lpstr>
      <vt:lpstr>slate</vt:lpstr>
      <vt:lpstr>Lava Flows and Yardangs on Mars</vt:lpstr>
      <vt:lpstr>Overview</vt:lpstr>
      <vt:lpstr>Geological Context</vt:lpstr>
      <vt:lpstr>Geological Context</vt:lpstr>
      <vt:lpstr>Medusae Fossae Formation</vt:lpstr>
      <vt:lpstr>Yardangs</vt:lpstr>
      <vt:lpstr>Volcanic Rootless Cones</vt:lpstr>
      <vt:lpstr>Athabasca Valles Flood Lava</vt:lpstr>
      <vt:lpstr>Geologic Mapping</vt:lpstr>
      <vt:lpstr>PowerPoint Presentation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 Flows and Yardangs on Mars</dc:title>
  <dc:creator>Jade Bowers</dc:creator>
  <cp:lastModifiedBy>Jade Bowers</cp:lastModifiedBy>
  <cp:revision>8</cp:revision>
  <dcterms:modified xsi:type="dcterms:W3CDTF">2016-04-07T06:20:45Z</dcterms:modified>
</cp:coreProperties>
</file>